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60" r:id="rId9"/>
    <p:sldId id="259" r:id="rId10"/>
    <p:sldId id="261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83"/>
    <p:restoredTop sz="94580"/>
  </p:normalViewPr>
  <p:slideViewPr>
    <p:cSldViewPr snapToGrid="0" snapToObjects="1">
      <p:cViewPr>
        <p:scale>
          <a:sx n="70" d="100"/>
          <a:sy n="70" d="100"/>
        </p:scale>
        <p:origin x="128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312108"/>
          <c:y val="0.0579253"/>
          <c:w val="0.680933"/>
          <c:h val="0.8479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Bag in Back</c:v>
                </c:pt>
              </c:strCache>
            </c:strRef>
          </c:tx>
          <c:spPr>
            <a:solidFill>
              <a:schemeClr val="accent5">
                <a:hueOff val="-152896"/>
                <a:lumOff val="12368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Pediatrician / doctor</c:v>
                </c:pt>
                <c:pt idx="1">
                  <c:v>Breastfeeding consultant</c:v>
                </c:pt>
                <c:pt idx="2">
                  <c:v>Prenatal / baby CPR class </c:v>
                </c:pt>
                <c:pt idx="3">
                  <c:v>Information from hospital </c:v>
                </c:pt>
                <c:pt idx="4">
                  <c:v>All medical </c:v>
                </c:pt>
                <c:pt idx="5">
                  <c:v>Family / friend </c:v>
                </c:pt>
                <c:pt idx="6">
                  <c:v>Information from organization </c:v>
                </c:pt>
                <c:pt idx="7">
                  <c:v>Baby / Parenting books </c:v>
                </c:pt>
                <c:pt idx="8">
                  <c:v>Media – t.v., radio, etc.</c:v>
                </c:pt>
                <c:pt idx="9">
                  <c:v>Web sites / bloggers </c:v>
                </c:pt>
                <c:pt idx="10">
                  <c:v>Social media  </c:v>
                </c:pt>
                <c:pt idx="11">
                  <c:v>Baby products </c:v>
                </c:pt>
                <c:pt idx="12">
                  <c:v>Car seat check event  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0.05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0.06</c:v>
                </c:pt>
                <c:pt idx="5">
                  <c:v>0.22</c:v>
                </c:pt>
                <c:pt idx="6">
                  <c:v>0.01</c:v>
                </c:pt>
                <c:pt idx="7">
                  <c:v>0.05</c:v>
                </c:pt>
                <c:pt idx="8">
                  <c:v>0.23</c:v>
                </c:pt>
                <c:pt idx="9">
                  <c:v>0.16</c:v>
                </c:pt>
                <c:pt idx="10">
                  <c:v>0.23</c:v>
                </c:pt>
                <c:pt idx="11">
                  <c:v>0.0</c:v>
                </c:pt>
                <c:pt idx="12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Sleep on Back</c:v>
                </c:pt>
              </c:strCache>
            </c:strRef>
          </c:tx>
          <c:spPr>
            <a:solidFill>
              <a:srgbClr val="92929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Pediatrician / doctor</c:v>
                </c:pt>
                <c:pt idx="1">
                  <c:v>Breastfeeding consultant</c:v>
                </c:pt>
                <c:pt idx="2">
                  <c:v>Prenatal / baby CPR class </c:v>
                </c:pt>
                <c:pt idx="3">
                  <c:v>Information from hospital </c:v>
                </c:pt>
                <c:pt idx="4">
                  <c:v>All medical </c:v>
                </c:pt>
                <c:pt idx="5">
                  <c:v>Family / friend </c:v>
                </c:pt>
                <c:pt idx="6">
                  <c:v>Information from organization </c:v>
                </c:pt>
                <c:pt idx="7">
                  <c:v>Baby / Parenting books </c:v>
                </c:pt>
                <c:pt idx="8">
                  <c:v>Media – t.v., radio, etc.</c:v>
                </c:pt>
                <c:pt idx="9">
                  <c:v>Web sites / bloggers </c:v>
                </c:pt>
                <c:pt idx="10">
                  <c:v>Social media  </c:v>
                </c:pt>
                <c:pt idx="11">
                  <c:v>Baby products </c:v>
                </c:pt>
                <c:pt idx="12">
                  <c:v>Car seat check event  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2"/>
                <c:pt idx="0">
                  <c:v>0.9</c:v>
                </c:pt>
                <c:pt idx="1">
                  <c:v>0.2</c:v>
                </c:pt>
                <c:pt idx="2">
                  <c:v>0.42</c:v>
                </c:pt>
                <c:pt idx="3">
                  <c:v>0.67</c:v>
                </c:pt>
                <c:pt idx="4">
                  <c:v>0.95</c:v>
                </c:pt>
                <c:pt idx="5">
                  <c:v>0.42</c:v>
                </c:pt>
                <c:pt idx="6">
                  <c:v>0.15</c:v>
                </c:pt>
                <c:pt idx="7">
                  <c:v>0.55</c:v>
                </c:pt>
                <c:pt idx="8">
                  <c:v>0.44</c:v>
                </c:pt>
                <c:pt idx="9">
                  <c:v>0.37</c:v>
                </c:pt>
                <c:pt idx="10">
                  <c:v>0.37</c:v>
                </c:pt>
                <c:pt idx="11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1400516976"/>
        <c:axId val="-1400514224"/>
      </c:barChart>
      <c:catAx>
        <c:axId val="-140051697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5E5E5E"/>
                </a:solidFill>
                <a:latin typeface="Avenir Next"/>
              </a:defRPr>
            </a:pPr>
            <a:endParaRPr lang="en-US"/>
          </a:p>
        </c:txPr>
        <c:crossAx val="-1400514224"/>
        <c:crosses val="autoZero"/>
        <c:auto val="1"/>
        <c:lblAlgn val="ctr"/>
        <c:lblOffset val="100"/>
        <c:noMultiLvlLbl val="1"/>
      </c:catAx>
      <c:valAx>
        <c:axId val="-1400514224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en-US"/>
          </a:p>
        </c:txPr>
        <c:crossAx val="-1400516976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119755"/>
          <c:y val="0.0201863"/>
          <c:w val="0.569297"/>
          <c:h val="0.94712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Bag in Back Awareness</c:v>
                </c:pt>
              </c:strCache>
            </c:strRef>
          </c:tx>
          <c:spPr>
            <a:solidFill>
              <a:schemeClr val="accent5">
                <a:hueOff val="-152896"/>
                <a:lumOff val="12368"/>
              </a:scheme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DDDDD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numFmt formatCode="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535353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BF4A4B">
            <a:alpha val="0"/>
          </a:srgbClr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3003"/>
          <c:y val="0.257262"/>
          <c:w val="0.36997"/>
          <c:h val="0.27025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576197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Sleep on Back Awareness</c:v>
                </c:pt>
              </c:strCache>
            </c:strRef>
          </c:tx>
          <c:spPr>
            <a:solidFill>
              <a:schemeClr val="accent5">
                <a:hueOff val="-152896"/>
                <a:lumOff val="12368"/>
              </a:schemeClr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DDDDD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Calibri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BCBCBC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25546"/>
          <c:y val="0.247313"/>
          <c:w val="0.374454"/>
          <c:h val="0.280577"/>
        </c:manualLayout>
      </c:layout>
      <c:overlay val="1"/>
      <c:spPr>
        <a:solidFill>
          <a:srgbClr val="FFFFFF"/>
        </a:solidFill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625599" y="1596249"/>
            <a:ext cx="9753601" cy="3395699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975360">
              <a:lnSpc>
                <a:spcPct val="90000"/>
              </a:lnSpc>
              <a:defRPr sz="6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25599" y="5122898"/>
            <a:ext cx="9753601" cy="235486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  <a:lvl2pPr marL="0" indent="34290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2pPr>
            <a:lvl3pPr marL="0" indent="68580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3pPr>
            <a:lvl4pPr marL="0" indent="102870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4pPr>
            <a:lvl5pPr marL="0" indent="137160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24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8131" y="9145864"/>
            <a:ext cx="302590" cy="3078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75360">
              <a:lnSpc>
                <a:spcPct val="90000"/>
              </a:lnSpc>
              <a:defRPr sz="4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28600" indent="-228600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609600" indent="-266700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005839" indent="-320039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397976" indent="-369276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740876" indent="-369276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8131" y="9145864"/>
            <a:ext cx="302590" cy="3078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75360">
              <a:lnSpc>
                <a:spcPct val="90000"/>
              </a:lnSpc>
              <a:defRPr sz="4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79" y="2596444"/>
            <a:ext cx="55270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28600" indent="-228600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609600" indent="-266700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005839" indent="-320039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397976" indent="-369276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1740876" indent="-369276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8131" y="9145864"/>
            <a:ext cx="302590" cy="3078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895773" y="650239"/>
            <a:ext cx="4194388" cy="2275841"/>
          </a:xfrm>
          <a:prstGeom prst="rect">
            <a:avLst/>
          </a:prstGeom>
        </p:spPr>
        <p:txBody>
          <a:bodyPr lIns="65023" tIns="65023" rIns="65023" bIns="65023" anchor="b"/>
          <a:lstStyle>
            <a:lvl1pPr algn="l" defTabSz="975360">
              <a:lnSpc>
                <a:spcPct val="90000"/>
              </a:lnSpc>
              <a:defRPr sz="3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528733" y="1404339"/>
            <a:ext cx="6583682" cy="69313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773" y="2926079"/>
            <a:ext cx="4194388" cy="5420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defTabSz="975360">
              <a:lnSpc>
                <a:spcPct val="90000"/>
              </a:lnSpc>
              <a:spcBef>
                <a:spcPts val="9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0" indent="342900" defTabSz="975360">
              <a:lnSpc>
                <a:spcPct val="90000"/>
              </a:lnSpc>
              <a:spcBef>
                <a:spcPts val="9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975360">
              <a:lnSpc>
                <a:spcPct val="90000"/>
              </a:lnSpc>
              <a:spcBef>
                <a:spcPts val="9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0" indent="1028700" defTabSz="975360">
              <a:lnSpc>
                <a:spcPct val="90000"/>
              </a:lnSpc>
              <a:spcBef>
                <a:spcPts val="9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975360">
              <a:lnSpc>
                <a:spcPct val="90000"/>
              </a:lnSpc>
              <a:spcBef>
                <a:spcPts val="9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8131" y="9145864"/>
            <a:ext cx="302590" cy="3078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Relationship Id="rId3" Type="http://schemas.openxmlformats.org/officeDocument/2006/relationships/hyperlink" Target="http://www.backintheback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xfrm>
            <a:off x="1463039" y="3351783"/>
            <a:ext cx="9753601" cy="3395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TPP Pediatrician Meeting</a:t>
            </a:r>
          </a:p>
        </p:txBody>
      </p:sp>
      <p:sp>
        <p:nvSpPr>
          <p:cNvPr id="157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1463039" y="6570429"/>
            <a:ext cx="9753601" cy="684134"/>
          </a:xfrm>
          <a:prstGeom prst="rect">
            <a:avLst/>
          </a:prstGeom>
        </p:spPr>
        <p:txBody>
          <a:bodyPr/>
          <a:lstStyle/>
          <a:p>
            <a:r>
              <a:t>4/26/18</a:t>
            </a:r>
          </a:p>
        </p:txBody>
      </p:sp>
      <p:pic>
        <p:nvPicPr>
          <p:cNvPr id="158" name="SFCS_logo2.png" descr="SFCS_log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061" y="1534865"/>
            <a:ext cx="4869558" cy="486955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he Sofia Foundation for Children’s Safety"/>
          <p:cNvSpPr txBox="1"/>
          <p:nvPr/>
        </p:nvSpPr>
        <p:spPr>
          <a:xfrm>
            <a:off x="1179774" y="1502822"/>
            <a:ext cx="10320133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5E5E5E"/>
                </a:solidFill>
              </a:defRPr>
            </a:lvl1pPr>
          </a:lstStyle>
          <a:p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Sofia Foundation for Children’s Safety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Oval"/>
          <p:cNvSpPr/>
          <p:nvPr/>
        </p:nvSpPr>
        <p:spPr>
          <a:xfrm>
            <a:off x="8367538" y="2718181"/>
            <a:ext cx="4894058" cy="4505792"/>
          </a:xfrm>
          <a:prstGeom prst="ellipse">
            <a:avLst/>
          </a:prstGeom>
          <a:solidFill>
            <a:srgbClr val="DDDDDD"/>
          </a:solidFill>
          <a:ln w="12700">
            <a:solidFill>
              <a:srgbClr val="FFFFFF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xfrm>
            <a:off x="894079" y="212232"/>
            <a:ext cx="11216641" cy="1885246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Conclusions </a:t>
            </a:r>
          </a:p>
        </p:txBody>
      </p:sp>
      <p:pic>
        <p:nvPicPr>
          <p:cNvPr id="209" name="6.png" descr="6.png"/>
          <p:cNvPicPr>
            <a:picLocks noChangeAspect="1"/>
          </p:cNvPicPr>
          <p:nvPr/>
        </p:nvPicPr>
        <p:blipFill>
          <a:blip r:embed="rId2">
            <a:extLst/>
          </a:blip>
          <a:srcRect t="33229" b="5517"/>
          <a:stretch>
            <a:fillRect/>
          </a:stretch>
        </p:blipFill>
        <p:spPr>
          <a:xfrm>
            <a:off x="8247809" y="1664335"/>
            <a:ext cx="1484487" cy="136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7.png" descr="7.png"/>
          <p:cNvPicPr>
            <a:picLocks noChangeAspect="1"/>
          </p:cNvPicPr>
          <p:nvPr/>
        </p:nvPicPr>
        <p:blipFill>
          <a:blip r:embed="rId3">
            <a:extLst/>
          </a:blip>
          <a:srcRect t="44943" b="6285"/>
          <a:stretch>
            <a:fillRect/>
          </a:stretch>
        </p:blipFill>
        <p:spPr>
          <a:xfrm>
            <a:off x="3528943" y="1634251"/>
            <a:ext cx="1539730" cy="112590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vs."/>
          <p:cNvSpPr txBox="1"/>
          <p:nvPr/>
        </p:nvSpPr>
        <p:spPr>
          <a:xfrm>
            <a:off x="6223239" y="1880123"/>
            <a:ext cx="527321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vs.</a:t>
            </a:r>
          </a:p>
        </p:txBody>
      </p:sp>
      <p:sp>
        <p:nvSpPr>
          <p:cNvPr id="212" name="Oval"/>
          <p:cNvSpPr/>
          <p:nvPr/>
        </p:nvSpPr>
        <p:spPr>
          <a:xfrm>
            <a:off x="4298808" y="2718180"/>
            <a:ext cx="4894058" cy="4317239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solidFill>
              <a:schemeClr val="accent5">
                <a:hueOff val="-152896"/>
                <a:lumOff val="12368"/>
              </a:schemeClr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Oval"/>
          <p:cNvSpPr/>
          <p:nvPr/>
        </p:nvSpPr>
        <p:spPr>
          <a:xfrm>
            <a:off x="-36125" y="2705481"/>
            <a:ext cx="4894057" cy="4505792"/>
          </a:xfrm>
          <a:prstGeom prst="ellipse">
            <a:avLst/>
          </a:prstGeom>
          <a:solidFill>
            <a:srgbClr val="DDDDDD"/>
          </a:solidFill>
          <a:ln w="12700">
            <a:solidFill>
              <a:srgbClr val="FFFFFF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4" name="Almost all parents have been told to put their babies to sleep on their back while only half have been told to put a bag in the back with their child."/>
          <p:cNvSpPr txBox="1"/>
          <p:nvPr/>
        </p:nvSpPr>
        <p:spPr>
          <a:xfrm>
            <a:off x="4669322" y="3883554"/>
            <a:ext cx="4153030" cy="22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75360">
              <a:lnSpc>
                <a:spcPct val="90000"/>
              </a:lnSpc>
              <a:spcBef>
                <a:spcPts val="900"/>
              </a:spcBef>
              <a:defRPr sz="2200"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Almost all parents have been told to put their babies to sleep on their back while only half have been told to put a bag in the back with their child.</a:t>
            </a:r>
          </a:p>
        </p:txBody>
      </p:sp>
      <p:sp>
        <p:nvSpPr>
          <p:cNvPr id="215" name="90% of parents received sleep on back message from pediatricians/doctor. Only 5% of parents got the bag in the back message from their pediatrician/doctor."/>
          <p:cNvSpPr txBox="1"/>
          <p:nvPr/>
        </p:nvSpPr>
        <p:spPr>
          <a:xfrm>
            <a:off x="8812686" y="3635029"/>
            <a:ext cx="4003761" cy="22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1" defTabSz="975360">
              <a:lnSpc>
                <a:spcPct val="90000"/>
              </a:lnSpc>
              <a:spcBef>
                <a:spcPts val="400"/>
              </a:spcBef>
              <a:defRPr sz="2200"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90% of parents received sleep on back message from pediatricians/doctor. Only 5% of parents got the bag in the back message from their pediatrician/doctor.</a:t>
            </a:r>
          </a:p>
        </p:txBody>
      </p:sp>
      <p:sp>
        <p:nvSpPr>
          <p:cNvPr id="216" name="Awareness is needed"/>
          <p:cNvSpPr txBox="1"/>
          <p:nvPr/>
        </p:nvSpPr>
        <p:spPr>
          <a:xfrm>
            <a:off x="2434962" y="3189263"/>
            <a:ext cx="3205234" cy="56184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hueOff val="-152896"/>
                <a:lumOff val="12368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0">
                <a:solidFill>
                  <a:srgbClr val="5E5E5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Awareness is needed </a:t>
            </a:r>
          </a:p>
        </p:txBody>
      </p:sp>
      <p:sp>
        <p:nvSpPr>
          <p:cNvPr id="217" name="Involvement of the medical community"/>
          <p:cNvSpPr txBox="1"/>
          <p:nvPr/>
        </p:nvSpPr>
        <p:spPr>
          <a:xfrm>
            <a:off x="6390588" y="6476587"/>
            <a:ext cx="5713435" cy="56184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hueOff val="-152896"/>
                <a:lumOff val="12368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0">
                <a:solidFill>
                  <a:srgbClr val="5E5E5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Involvement of the medical community </a:t>
            </a:r>
          </a:p>
        </p:txBody>
      </p:sp>
      <p:sp>
        <p:nvSpPr>
          <p:cNvPr id="218" name="There is almost a 2x difference in awareness about how to prevent SIDs versus how to prevent vehicular heat stroke."/>
          <p:cNvSpPr txBox="1"/>
          <p:nvPr/>
        </p:nvSpPr>
        <p:spPr>
          <a:xfrm>
            <a:off x="166687" y="3967374"/>
            <a:ext cx="4488434" cy="2057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75360">
              <a:lnSpc>
                <a:spcPct val="90000"/>
              </a:lnSpc>
              <a:spcBef>
                <a:spcPts val="900"/>
              </a:spcBef>
              <a:defRPr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There is almost a 2x difference in awareness about how to prevent SIDs versus how to prevent vehicular heat stroke.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ince 1998, in the US alone,  more than 748 children have died due to hot car seat.…"/>
          <p:cNvSpPr txBox="1">
            <a:spLocks noGrp="1"/>
          </p:cNvSpPr>
          <p:nvPr>
            <p:ph type="body" idx="1"/>
          </p:nvPr>
        </p:nvSpPr>
        <p:spPr>
          <a:xfrm>
            <a:off x="164593" y="628807"/>
            <a:ext cx="12840207" cy="61885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Since 1998, in the US alone,  more than 748 children have died due to hot car seat.</a:t>
            </a:r>
          </a:p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Sadly </a:t>
            </a: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statistics have remained unchanged with the national average of 37 children dying </a:t>
            </a: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every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</a:t>
            </a: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Bag in the Back Campaign was designed to increase awareness about this threat AND to instill a habit of always putting the bag in the backseat</a:t>
            </a:r>
          </a:p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</a:t>
            </a: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hope that via this awareness message we will minimize the number of children that are unknowingly left in the car seat  AND</a:t>
            </a:r>
            <a:r>
              <a:rPr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SAVE LIVES!!!</a:t>
            </a:r>
          </a:p>
          <a:p>
            <a:pPr marL="0" indent="0" algn="ctr" defTabSz="331622">
              <a:lnSpc>
                <a:spcPts val="5500"/>
              </a:lnSpc>
              <a:spcBef>
                <a:spcPts val="0"/>
              </a:spcBef>
              <a:buSzTx/>
              <a:buFontTx/>
              <a:buNone/>
              <a:defRPr sz="2243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HELP US MAKE A DIFFERENCE</a:t>
            </a:r>
          </a:p>
        </p:txBody>
      </p:sp>
      <p:pic>
        <p:nvPicPr>
          <p:cNvPr id="256" name="Bag in the Back Icon Square.jpg" descr="Bag in the Back Icon Square.jpg"/>
          <p:cNvPicPr>
            <a:picLocks noChangeAspect="1"/>
          </p:cNvPicPr>
          <p:nvPr/>
        </p:nvPicPr>
        <p:blipFill>
          <a:blip r:embed="rId2">
            <a:extLst/>
          </a:blip>
          <a:srcRect t="22937" b="18920"/>
          <a:stretch>
            <a:fillRect/>
          </a:stretch>
        </p:blipFill>
        <p:spPr>
          <a:xfrm>
            <a:off x="4274255" y="6618018"/>
            <a:ext cx="4456113" cy="259085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For more information visit www.backintheback.org"/>
          <p:cNvSpPr txBox="1"/>
          <p:nvPr/>
        </p:nvSpPr>
        <p:spPr>
          <a:xfrm>
            <a:off x="2202953" y="9156700"/>
            <a:ext cx="755749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5E5E5E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For more information visit </a:t>
            </a:r>
            <a:r>
              <a:rPr u="sng">
                <a:hlinkClick r:id="rId3"/>
              </a:rPr>
              <a:t>www.backintheback.org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OBJECTIVES"/>
          <p:cNvSpPr txBox="1"/>
          <p:nvPr/>
        </p:nvSpPr>
        <p:spPr>
          <a:xfrm>
            <a:off x="256682" y="378065"/>
            <a:ext cx="12223281" cy="90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400">
                <a:solidFill>
                  <a:srgbClr val="5E5E5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OBJECTIVES</a:t>
            </a:r>
          </a:p>
        </p:txBody>
      </p:sp>
      <p:pic>
        <p:nvPicPr>
          <p:cNvPr id="162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818" y="165762"/>
            <a:ext cx="12549395" cy="9332965"/>
          </a:xfrm>
          <a:prstGeom prst="rect">
            <a:avLst/>
          </a:prstGeom>
        </p:spPr>
      </p:pic>
      <p:sp>
        <p:nvSpPr>
          <p:cNvPr id="164" name="Bag in the Back: An Awareness Campaign to"/>
          <p:cNvSpPr txBox="1"/>
          <p:nvPr/>
        </p:nvSpPr>
        <p:spPr>
          <a:xfrm>
            <a:off x="1657428" y="3314707"/>
            <a:ext cx="10858859" cy="63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sz="3300" b="0">
                <a:solidFill>
                  <a:srgbClr val="9292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Bag in the Back: An Awareness </a:t>
            </a:r>
            <a:r>
              <a:rPr dirty="0" smtClean="0"/>
              <a:t>Campaign</a:t>
            </a:r>
            <a:endParaRPr dirty="0"/>
          </a:p>
        </p:txBody>
      </p:sp>
      <p:sp>
        <p:nvSpPr>
          <p:cNvPr id="166" name="1"/>
          <p:cNvSpPr/>
          <p:nvPr/>
        </p:nvSpPr>
        <p:spPr>
          <a:xfrm>
            <a:off x="635000" y="3156939"/>
            <a:ext cx="959843" cy="9546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1</a:t>
            </a:r>
          </a:p>
        </p:txBody>
      </p:sp>
      <p:sp>
        <p:nvSpPr>
          <p:cNvPr id="167" name="2"/>
          <p:cNvSpPr/>
          <p:nvPr/>
        </p:nvSpPr>
        <p:spPr>
          <a:xfrm>
            <a:off x="635000" y="4988365"/>
            <a:ext cx="959843" cy="9546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2</a:t>
            </a:r>
          </a:p>
        </p:txBody>
      </p:sp>
      <p:sp>
        <p:nvSpPr>
          <p:cNvPr id="168" name="Encourage the Pediatrician Community To help us Amplify and Advocate for the Message"/>
          <p:cNvSpPr txBox="1"/>
          <p:nvPr/>
        </p:nvSpPr>
        <p:spPr>
          <a:xfrm>
            <a:off x="1621104" y="6660608"/>
            <a:ext cx="10931508" cy="114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3300" b="0">
                <a:solidFill>
                  <a:srgbClr val="9292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Encourage the Pediatrician Community </a:t>
            </a:r>
            <a:r>
              <a:rPr lang="en-US" dirty="0" smtClean="0"/>
              <a:t>t</a:t>
            </a:r>
            <a:r>
              <a:rPr dirty="0" smtClean="0"/>
              <a:t>o </a:t>
            </a:r>
            <a:r>
              <a:rPr lang="en-US" dirty="0" smtClean="0"/>
              <a:t>H</a:t>
            </a:r>
            <a:r>
              <a:rPr dirty="0" smtClean="0"/>
              <a:t>elp </a:t>
            </a:r>
            <a:r>
              <a:rPr lang="en-US" dirty="0" smtClean="0"/>
              <a:t>U</a:t>
            </a:r>
            <a:r>
              <a:rPr dirty="0" smtClean="0"/>
              <a:t>s </a:t>
            </a:r>
            <a:r>
              <a:rPr dirty="0"/>
              <a:t>Amplify and Advocate for the Message</a:t>
            </a:r>
          </a:p>
        </p:txBody>
      </p:sp>
      <p:sp>
        <p:nvSpPr>
          <p:cNvPr id="169" name="3"/>
          <p:cNvSpPr/>
          <p:nvPr/>
        </p:nvSpPr>
        <p:spPr>
          <a:xfrm>
            <a:off x="635000" y="6819790"/>
            <a:ext cx="959843" cy="954684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3</a:t>
            </a:r>
          </a:p>
        </p:txBody>
      </p:sp>
      <p:sp>
        <p:nvSpPr>
          <p:cNvPr id="170" name="Vehicular Heatstroke and Leaving Children Unattended in the Car: What do we know today"/>
          <p:cNvSpPr txBox="1"/>
          <p:nvPr/>
        </p:nvSpPr>
        <p:spPr>
          <a:xfrm>
            <a:off x="1657428" y="4910345"/>
            <a:ext cx="10731151" cy="114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457200">
              <a:defRPr sz="3300" b="0">
                <a:solidFill>
                  <a:srgbClr val="9292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Vehicular Heatstroke and Leaving Children Unattended in the Car: What </a:t>
            </a:r>
            <a:r>
              <a:rPr dirty="0" smtClean="0"/>
              <a:t>we </a:t>
            </a:r>
            <a:r>
              <a:rPr dirty="0"/>
              <a:t>know today</a:t>
            </a:r>
          </a:p>
        </p:txBody>
      </p:sp>
      <p:pic>
        <p:nvPicPr>
          <p:cNvPr id="171" name="SFCS_logo2.png" descr="SFCS_logo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380" y="874465"/>
            <a:ext cx="2310657" cy="2310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Bag in the Back a Habit that Save L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Bag in the Back a Habit that Save Lives </a:t>
            </a:r>
          </a:p>
        </p:txBody>
      </p:sp>
      <p:sp>
        <p:nvSpPr>
          <p:cNvPr id="221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2" name="Bag in the Back Icon Square.jpg" descr="Bag in the Back Icon Square.jpg"/>
          <p:cNvPicPr>
            <a:picLocks noChangeAspect="1"/>
          </p:cNvPicPr>
          <p:nvPr/>
        </p:nvPicPr>
        <p:blipFill>
          <a:blip r:embed="rId4">
            <a:extLst/>
          </a:blip>
          <a:srcRect t="22937" b="18920"/>
          <a:stretch>
            <a:fillRect/>
          </a:stretch>
        </p:blipFill>
        <p:spPr>
          <a:xfrm>
            <a:off x="899946" y="2295031"/>
            <a:ext cx="10929905" cy="635482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Bag in the Back, a Habit that Save Lives"/>
          <p:cNvSpPr txBox="1"/>
          <p:nvPr/>
        </p:nvSpPr>
        <p:spPr>
          <a:xfrm>
            <a:off x="197632" y="408150"/>
            <a:ext cx="12609536" cy="740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75360">
              <a:lnSpc>
                <a:spcPct val="90000"/>
              </a:lnSpc>
              <a:defRPr sz="4400" b="0">
                <a:solidFill>
                  <a:srgbClr val="84848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Bag in the Back, a Habit that </a:t>
            </a:r>
            <a:r>
              <a:rPr dirty="0" smtClean="0"/>
              <a:t>Save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Lives </a:t>
            </a:r>
          </a:p>
        </p:txBody>
      </p:sp>
      <p:sp>
        <p:nvSpPr>
          <p:cNvPr id="224" name="Text"/>
          <p:cNvSpPr txBox="1"/>
          <p:nvPr/>
        </p:nvSpPr>
        <p:spPr>
          <a:xfrm>
            <a:off x="6146088" y="464627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25" name="To instill the habit of always putting an essential item in the backseat of the…"/>
          <p:cNvSpPr txBox="1"/>
          <p:nvPr/>
        </p:nvSpPr>
        <p:spPr>
          <a:xfrm>
            <a:off x="353747" y="8365539"/>
            <a:ext cx="12542380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600" b="0">
                <a:solidFill>
                  <a:srgbClr val="B5B5B5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solidFill>
                  <a:schemeClr val="tx2"/>
                </a:solidFill>
              </a:rPr>
              <a:t>To instill the habit of always putting an essential item in the backseat of the</a:t>
            </a:r>
          </a:p>
          <a:p>
            <a:pPr defTabSz="457200">
              <a:defRPr sz="2600" b="0">
                <a:solidFill>
                  <a:srgbClr val="B5B5B5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solidFill>
                  <a:schemeClr val="tx2"/>
                </a:solidFill>
              </a:rPr>
              <a:t>car with the hope of minimizing the number of children that are unknowingly</a:t>
            </a:r>
          </a:p>
          <a:p>
            <a:pPr defTabSz="457200">
              <a:defRPr sz="2600" b="0">
                <a:solidFill>
                  <a:srgbClr val="B5B5B5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solidFill>
                  <a:schemeClr val="tx2"/>
                </a:solidFill>
              </a:rPr>
              <a:t>left in the car </a:t>
            </a:r>
            <a:r>
              <a:rPr dirty="0" smtClean="0">
                <a:solidFill>
                  <a:schemeClr val="tx2"/>
                </a:solidFill>
              </a:rPr>
              <a:t>seat</a:t>
            </a:r>
            <a:r>
              <a:rPr lang="en-US" dirty="0" smtClean="0">
                <a:solidFill>
                  <a:schemeClr val="tx2"/>
                </a:solidFill>
              </a:rPr>
              <a:t> and vehicular heatstroke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226" name="BagintheBack_FINAL.mp4" descr="BagintheBack_FINA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53722" y="1829453"/>
            <a:ext cx="11297356" cy="6354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0000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What does the Bag in the Back Habit teach you ?"/>
          <p:cNvSpPr txBox="1">
            <a:spLocks noGrp="1"/>
          </p:cNvSpPr>
          <p:nvPr>
            <p:ph type="title"/>
          </p:nvPr>
        </p:nvSpPr>
        <p:spPr>
          <a:xfrm>
            <a:off x="244935" y="603064"/>
            <a:ext cx="12514930" cy="965814"/>
          </a:xfrm>
          <a:prstGeom prst="rect">
            <a:avLst/>
          </a:prstGeom>
        </p:spPr>
        <p:txBody>
          <a:bodyPr/>
          <a:lstStyle>
            <a:lvl1pPr algn="ctr" defTabSz="936345">
              <a:defRPr sz="4224">
                <a:solidFill>
                  <a:srgbClr val="84848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What does the Bag in the Back Habit teach you ? </a:t>
            </a:r>
          </a:p>
        </p:txBody>
      </p:sp>
      <p:sp>
        <p:nvSpPr>
          <p:cNvPr id="229" name="It is a habit that every person who is driving a child in a car seat should practice.…"/>
          <p:cNvSpPr txBox="1">
            <a:spLocks noGrp="1"/>
          </p:cNvSpPr>
          <p:nvPr>
            <p:ph type="body" sz="half" idx="1"/>
          </p:nvPr>
        </p:nvSpPr>
        <p:spPr>
          <a:xfrm>
            <a:off x="6291072" y="2468880"/>
            <a:ext cx="6236330" cy="602262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40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It is a habit that every person who is driving a child in a car seat should practice. </a:t>
            </a:r>
          </a:p>
          <a:p>
            <a:pPr marL="228600" indent="-228600">
              <a:buSzPct val="100000"/>
              <a:buFont typeface="Arial"/>
              <a:buChar char="•"/>
              <a:defRPr sz="240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The habit teaches caregivers to  put an essential personal item i.e., a purse, cell phone, a shoe, the back pack, etc., in the back seat of the car below the car seat.  </a:t>
            </a:r>
          </a:p>
          <a:p>
            <a:pPr marL="228600" indent="-228600">
              <a:buSzPct val="100000"/>
              <a:buFont typeface="Arial"/>
              <a:buChar char="•"/>
              <a:defRPr sz="240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If practiced properly, it will ensure that every time the caregiver turns off the car engine, he/she will have to open the back door to pick up the personal item that was placed there. </a:t>
            </a:r>
          </a:p>
          <a:p>
            <a:pPr marL="228600" indent="-228600">
              <a:buSzPct val="100000"/>
              <a:buFont typeface="Arial"/>
              <a:buChar char="•"/>
              <a:defRPr sz="240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This habit will force the caregiver to open the back door every time he/she gets out of the car.</a:t>
            </a:r>
          </a:p>
        </p:txBody>
      </p:sp>
      <p:pic>
        <p:nvPicPr>
          <p:cNvPr id="5" name="Bag in the Back Icon Square.jpg" descr="Bag in the Back Icon Square.jpg"/>
          <p:cNvPicPr>
            <a:picLocks noChangeAspect="1"/>
          </p:cNvPicPr>
          <p:nvPr/>
        </p:nvPicPr>
        <p:blipFill>
          <a:blip r:embed="rId2">
            <a:extLst/>
          </a:blip>
          <a:srcRect t="22937" b="18920"/>
          <a:stretch>
            <a:fillRect/>
          </a:stretch>
        </p:blipFill>
        <p:spPr>
          <a:xfrm>
            <a:off x="1056104" y="3642330"/>
            <a:ext cx="5011864" cy="2913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What is Considered an Essential Personal Item?"/>
          <p:cNvSpPr txBox="1">
            <a:spLocks noGrp="1"/>
          </p:cNvSpPr>
          <p:nvPr>
            <p:ph type="title"/>
          </p:nvPr>
        </p:nvSpPr>
        <p:spPr>
          <a:xfrm>
            <a:off x="278717" y="558315"/>
            <a:ext cx="12375681" cy="1885246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84848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What is Considered an Essential Personal Item? </a:t>
            </a:r>
          </a:p>
        </p:txBody>
      </p:sp>
      <p:sp>
        <p:nvSpPr>
          <p:cNvPr id="234" name="An item that you use every day and if it is missing you will be forced to go back to the car to continue your daily activities."/>
          <p:cNvSpPr txBox="1">
            <a:spLocks noGrp="1"/>
          </p:cNvSpPr>
          <p:nvPr>
            <p:ph type="body" sz="half" idx="1"/>
          </p:nvPr>
        </p:nvSpPr>
        <p:spPr>
          <a:xfrm>
            <a:off x="262183" y="2619614"/>
            <a:ext cx="12408749" cy="2293717"/>
          </a:xfrm>
          <a:prstGeom prst="rect">
            <a:avLst/>
          </a:prstGeom>
          <a:solidFill>
            <a:srgbClr val="FF7E79">
              <a:alpha val="65435"/>
            </a:srgbClr>
          </a:solidFill>
          <a:ln w="25400">
            <a:solidFill>
              <a:srgbClr val="FFFFFF"/>
            </a:solidFill>
            <a:miter lim="800000"/>
          </a:ln>
        </p:spPr>
        <p:txBody>
          <a:bodyPr/>
          <a:lstStyle>
            <a:lvl1pPr marL="0" indent="0" algn="ctr" defTabSz="130048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An item that you use every day and if it is missing you will be forced to go back to the car to continue your daily activities. </a:t>
            </a:r>
          </a:p>
        </p:txBody>
      </p:sp>
      <p:pic>
        <p:nvPicPr>
          <p:cNvPr id="235" name="13.png" descr="13.png"/>
          <p:cNvPicPr>
            <a:picLocks noChangeAspect="1"/>
          </p:cNvPicPr>
          <p:nvPr/>
        </p:nvPicPr>
        <p:blipFill>
          <a:blip r:embed="rId2">
            <a:extLst/>
          </a:blip>
          <a:srcRect t="3703" b="34645"/>
          <a:stretch>
            <a:fillRect/>
          </a:stretch>
        </p:blipFill>
        <p:spPr>
          <a:xfrm>
            <a:off x="2248558" y="6653866"/>
            <a:ext cx="1662720" cy="153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14.png" descr="14.png"/>
          <p:cNvPicPr>
            <a:picLocks noChangeAspect="1"/>
          </p:cNvPicPr>
          <p:nvPr/>
        </p:nvPicPr>
        <p:blipFill>
          <a:blip r:embed="rId3">
            <a:extLst/>
          </a:blip>
          <a:srcRect t="44457" b="7555"/>
          <a:stretch>
            <a:fillRect/>
          </a:stretch>
        </p:blipFill>
        <p:spPr>
          <a:xfrm>
            <a:off x="5428167" y="6744170"/>
            <a:ext cx="1886137" cy="1357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16.png" descr="16.png"/>
          <p:cNvPicPr>
            <a:picLocks noChangeAspect="1"/>
          </p:cNvPicPr>
          <p:nvPr/>
        </p:nvPicPr>
        <p:blipFill>
          <a:blip r:embed="rId4">
            <a:extLst/>
          </a:blip>
          <a:srcRect t="45118"/>
          <a:stretch>
            <a:fillRect/>
          </a:stretch>
        </p:blipFill>
        <p:spPr>
          <a:xfrm>
            <a:off x="10770353" y="7176346"/>
            <a:ext cx="1886157" cy="1552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18.png" descr="18.png"/>
          <p:cNvPicPr>
            <a:picLocks noChangeAspect="1"/>
          </p:cNvPicPr>
          <p:nvPr/>
        </p:nvPicPr>
        <p:blipFill>
          <a:blip r:embed="rId5">
            <a:extLst/>
          </a:blip>
          <a:srcRect l="18562" t="21226" r="18562" b="9832"/>
          <a:stretch>
            <a:fillRect/>
          </a:stretch>
        </p:blipFill>
        <p:spPr>
          <a:xfrm>
            <a:off x="7560168" y="7009835"/>
            <a:ext cx="1146906" cy="188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19.png" descr="19.png"/>
          <p:cNvPicPr>
            <a:picLocks noChangeAspect="1"/>
          </p:cNvPicPr>
          <p:nvPr/>
        </p:nvPicPr>
        <p:blipFill>
          <a:blip r:embed="rId6">
            <a:extLst/>
          </a:blip>
          <a:srcRect l="25442" t="48229" r="16479" b="16639"/>
          <a:stretch>
            <a:fillRect/>
          </a:stretch>
        </p:blipFill>
        <p:spPr>
          <a:xfrm>
            <a:off x="344875" y="7348596"/>
            <a:ext cx="1703468" cy="1544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20.png" descr="20.png"/>
          <p:cNvPicPr>
            <a:picLocks noChangeAspect="1"/>
          </p:cNvPicPr>
          <p:nvPr/>
        </p:nvPicPr>
        <p:blipFill>
          <a:blip r:embed="rId7">
            <a:extLst/>
          </a:blip>
          <a:srcRect l="12751" t="28784" r="21095" b="8947"/>
          <a:stretch>
            <a:fillRect/>
          </a:stretch>
        </p:blipFill>
        <p:spPr>
          <a:xfrm>
            <a:off x="8952747" y="6313217"/>
            <a:ext cx="1572190" cy="2218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21.png" descr="21.png"/>
          <p:cNvPicPr>
            <a:picLocks noChangeAspect="1"/>
          </p:cNvPicPr>
          <p:nvPr/>
        </p:nvPicPr>
        <p:blipFill>
          <a:blip r:embed="rId8">
            <a:extLst/>
          </a:blip>
          <a:srcRect l="7849" t="31444" r="11696" b="6986"/>
          <a:stretch>
            <a:fillRect/>
          </a:stretch>
        </p:blipFill>
        <p:spPr>
          <a:xfrm>
            <a:off x="4111601" y="7324607"/>
            <a:ext cx="1388451" cy="159305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Examples of Essential Personal Items"/>
          <p:cNvSpPr txBox="1"/>
          <p:nvPr/>
        </p:nvSpPr>
        <p:spPr>
          <a:xfrm>
            <a:off x="2437625" y="5252306"/>
            <a:ext cx="8135712" cy="76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600" b="0">
                <a:solidFill>
                  <a:srgbClr val="FF7E79">
                    <a:alpha val="91922"/>
                  </a:srgbClr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Examples of Essential Personal Items</a:t>
            </a:r>
          </a:p>
        </p:txBody>
      </p:sp>
      <p:sp>
        <p:nvSpPr>
          <p:cNvPr id="244" name="Rectangle"/>
          <p:cNvSpPr/>
          <p:nvPr/>
        </p:nvSpPr>
        <p:spPr>
          <a:xfrm>
            <a:off x="293510" y="5095735"/>
            <a:ext cx="12417779" cy="4235592"/>
          </a:xfrm>
          <a:prstGeom prst="rect">
            <a:avLst/>
          </a:prstGeom>
          <a:ln w="12700">
            <a:solidFill>
              <a:srgbClr val="848484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Who Should Adopt This Habit?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43152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Who Should Adopt This Habit?</a:t>
            </a:r>
          </a:p>
        </p:txBody>
      </p:sp>
      <p:pic>
        <p:nvPicPr>
          <p:cNvPr id="247" name="9.png" descr="9.png"/>
          <p:cNvPicPr>
            <a:picLocks noChangeAspect="1"/>
          </p:cNvPicPr>
          <p:nvPr/>
        </p:nvPicPr>
        <p:blipFill>
          <a:blip r:embed="rId2">
            <a:extLst/>
          </a:blip>
          <a:srcRect t="13459" r="2776" b="13459"/>
          <a:stretch>
            <a:fillRect/>
          </a:stretch>
        </p:blipFill>
        <p:spPr>
          <a:xfrm>
            <a:off x="9052014" y="2659450"/>
            <a:ext cx="1884881" cy="2124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11.png" descr="11.png"/>
          <p:cNvPicPr>
            <a:picLocks noChangeAspect="1"/>
          </p:cNvPicPr>
          <p:nvPr/>
        </p:nvPicPr>
        <p:blipFill>
          <a:blip r:embed="rId3">
            <a:extLst/>
          </a:blip>
          <a:srcRect t="27402"/>
          <a:stretch>
            <a:fillRect/>
          </a:stretch>
        </p:blipFill>
        <p:spPr>
          <a:xfrm>
            <a:off x="4917120" y="2565470"/>
            <a:ext cx="2123933" cy="231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5.png" descr="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171" y="2659496"/>
            <a:ext cx="2123986" cy="212398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Parents"/>
          <p:cNvSpPr txBox="1"/>
          <p:nvPr/>
        </p:nvSpPr>
        <p:spPr>
          <a:xfrm>
            <a:off x="931039" y="5027812"/>
            <a:ext cx="181489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242887" indent="-242887" algn="l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3400" b="0">
                <a:solidFill>
                  <a:srgbClr val="848484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Parents</a:t>
            </a:r>
          </a:p>
        </p:txBody>
      </p:sp>
      <p:sp>
        <p:nvSpPr>
          <p:cNvPr id="251" name="Grandparents"/>
          <p:cNvSpPr txBox="1"/>
          <p:nvPr/>
        </p:nvSpPr>
        <p:spPr>
          <a:xfrm>
            <a:off x="8377897" y="5027812"/>
            <a:ext cx="3215653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242887" indent="-242887" algn="l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3400" b="0">
                <a:solidFill>
                  <a:srgbClr val="848484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Grandparents </a:t>
            </a:r>
          </a:p>
        </p:txBody>
      </p:sp>
      <p:sp>
        <p:nvSpPr>
          <p:cNvPr id="252" name="And anyone who takes care of a child that is below the age of 5, i.e., aunts, baby sitters,  bus drivers, day care administrators and teachers."/>
          <p:cNvSpPr txBox="1"/>
          <p:nvPr/>
        </p:nvSpPr>
        <p:spPr>
          <a:xfrm>
            <a:off x="465072" y="6873489"/>
            <a:ext cx="12074656" cy="2149349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3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And anyone who takes care of a child that is below the age of 5, i.e., aunts, baby sitters,  bus drivers, day care administrators and teachers.</a:t>
            </a:r>
          </a:p>
        </p:txBody>
      </p:sp>
      <p:sp>
        <p:nvSpPr>
          <p:cNvPr id="253" name="Caregivers"/>
          <p:cNvSpPr txBox="1"/>
          <p:nvPr/>
        </p:nvSpPr>
        <p:spPr>
          <a:xfrm>
            <a:off x="4560747" y="5027812"/>
            <a:ext cx="2499729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242887" indent="-242887" algn="l" defTabSz="975360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3400" b="0">
                <a:solidFill>
                  <a:srgbClr val="848484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Caregivers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086" y="310092"/>
            <a:ext cx="12542624" cy="8902950"/>
          </a:xfrm>
          <a:prstGeom prst="rect">
            <a:avLst/>
          </a:prstGeom>
        </p:spPr>
      </p:pic>
      <p:graphicFrame>
        <p:nvGraphicFramePr>
          <p:cNvPr id="173" name="Table 4"/>
          <p:cNvGraphicFramePr/>
          <p:nvPr>
            <p:extLst>
              <p:ext uri="{D42A27DB-BD31-4B8C-83A1-F6EECF244321}">
                <p14:modId xmlns:p14="http://schemas.microsoft.com/office/powerpoint/2010/main" val="125399991"/>
              </p:ext>
            </p:extLst>
          </p:nvPr>
        </p:nvGraphicFramePr>
        <p:xfrm>
          <a:off x="1025676" y="6921380"/>
          <a:ext cx="10953444" cy="1569475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825574"/>
                <a:gridCol w="1825574"/>
                <a:gridCol w="1825574"/>
                <a:gridCol w="1825574"/>
                <a:gridCol w="1825574"/>
                <a:gridCol w="1825574"/>
              </a:tblGrid>
              <a:tr h="763040">
                <a:tc>
                  <a:txBody>
                    <a:bodyPr/>
                    <a:lstStyle/>
                    <a:p>
                      <a:pPr defTabSz="97536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Less than &lt;1 year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1-2 years</a:t>
                      </a:r>
                    </a:p>
                  </a:txBody>
                  <a:tcPr marL="12700" marR="12700" marT="12700" marB="12700" anchor="ctr" horzOverflow="overflow"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2-3 years</a:t>
                      </a:r>
                    </a:p>
                  </a:txBody>
                  <a:tcPr marL="12700" marR="12700" marT="12700" marB="12700" anchor="ctr" horzOverflow="overflow">
                    <a:lnR w="3175">
                      <a:solidFill>
                        <a:srgbClr val="A7A7A7"/>
                      </a:solidFill>
                      <a:miter/>
                    </a:lnR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3-4 years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4-5 years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6+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T w="3175">
                      <a:solidFill>
                        <a:srgbClr val="A7A7A7"/>
                      </a:solidFill>
                      <a:miter/>
                    </a:lnT>
                    <a:solidFill>
                      <a:srgbClr val="A7A7A7"/>
                    </a:solidFill>
                  </a:tcPr>
                </a:tc>
              </a:tr>
              <a:tr h="405026"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lnR w="3175">
                      <a:solidFill>
                        <a:srgbClr val="A7A7A7"/>
                      </a:solidFill>
                      <a:miter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noFill/>
                  </a:tcPr>
                </a:tc>
              </a:tr>
              <a:tr h="401409"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170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122</a:t>
                      </a:r>
                    </a:p>
                  </a:txBody>
                  <a:tcPr marL="12700" marR="12700" marT="12700" marB="12700" anchor="ctr" horzOverflow="overflow"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131</a:t>
                      </a:r>
                    </a:p>
                  </a:txBody>
                  <a:tcPr marL="12700" marR="12700" marT="12700" marB="12700" anchor="ctr" horzOverflow="overflow">
                    <a:lnR w="3175">
                      <a:solidFill>
                        <a:srgbClr val="A7A7A7"/>
                      </a:solidFill>
                      <a:miter/>
                    </a:lnR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89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116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75360">
                        <a:defRPr sz="1800"/>
                      </a:pPr>
                      <a:r>
                        <a:rPr dirty="0">
                          <a:solidFill>
                            <a:srgbClr val="84848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249</a:t>
                      </a:r>
                    </a:p>
                  </a:txBody>
                  <a:tcPr marL="12700" marR="12700" marT="12700" marB="12700" anchor="ctr" horzOverflow="overflow">
                    <a:lnL w="3175">
                      <a:solidFill>
                        <a:srgbClr val="A7A7A7"/>
                      </a:solidFill>
                      <a:miter/>
                    </a:lnL>
                    <a:lnR w="3175">
                      <a:solidFill>
                        <a:srgbClr val="A7A7A7"/>
                      </a:solidFill>
                      <a:miter/>
                    </a:lnR>
                    <a:lnB w="3175">
                      <a:solidFill>
                        <a:srgbClr val="A7A7A7"/>
                      </a:solidFill>
                      <a:miter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4" name="2.png" descr="2.png"/>
          <p:cNvPicPr>
            <a:picLocks noChangeAspect="1"/>
          </p:cNvPicPr>
          <p:nvPr/>
        </p:nvPicPr>
        <p:blipFill>
          <a:blip r:embed="rId3">
            <a:extLst/>
          </a:blip>
          <a:srcRect l="1147" t="21811" r="1147" b="30542"/>
          <a:stretch>
            <a:fillRect/>
          </a:stretch>
        </p:blipFill>
        <p:spPr>
          <a:xfrm>
            <a:off x="4794735" y="2651747"/>
            <a:ext cx="3305257" cy="241666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WHO PARTICIPATED"/>
          <p:cNvSpPr txBox="1"/>
          <p:nvPr/>
        </p:nvSpPr>
        <p:spPr>
          <a:xfrm>
            <a:off x="4794735" y="5193511"/>
            <a:ext cx="3415330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algn="l" defTabSz="1300480">
              <a:defRPr b="0">
                <a:solidFill>
                  <a:srgbClr val="A7A7A7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WHO PARTICIPATED </a:t>
            </a:r>
          </a:p>
        </p:txBody>
      </p:sp>
      <p:sp>
        <p:nvSpPr>
          <p:cNvPr id="176" name="877 adults participated…"/>
          <p:cNvSpPr txBox="1"/>
          <p:nvPr/>
        </p:nvSpPr>
        <p:spPr>
          <a:xfrm>
            <a:off x="410521" y="5731628"/>
            <a:ext cx="12183758" cy="86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b="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dirty="0" smtClean="0"/>
              <a:t>949</a:t>
            </a:r>
            <a:r>
              <a:rPr dirty="0" smtClean="0"/>
              <a:t> </a:t>
            </a:r>
            <a:r>
              <a:rPr dirty="0"/>
              <a:t>adults participated </a:t>
            </a:r>
          </a:p>
          <a:p>
            <a:pPr defTabSz="1300480">
              <a:defRPr b="0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423 of the responders had children between the ages of 0 to 3  </a:t>
            </a:r>
          </a:p>
        </p:txBody>
      </p:sp>
      <p:sp>
        <p:nvSpPr>
          <p:cNvPr id="182" name="Title 1"/>
          <p:cNvSpPr txBox="1">
            <a:spLocks noGrp="1"/>
          </p:cNvSpPr>
          <p:nvPr>
            <p:ph type="title"/>
          </p:nvPr>
        </p:nvSpPr>
        <p:spPr>
          <a:xfrm>
            <a:off x="410521" y="310092"/>
            <a:ext cx="12183758" cy="1368427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4400" b="1">
                <a:solidFill>
                  <a:srgbClr val="848484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Baseline Survey</a:t>
            </a:r>
          </a:p>
        </p:txBody>
      </p:sp>
      <p:sp>
        <p:nvSpPr>
          <p:cNvPr id="183" name="Understand how much awareness there is in SIDS versus vehicular heatstroke"/>
          <p:cNvSpPr txBox="1"/>
          <p:nvPr/>
        </p:nvSpPr>
        <p:spPr>
          <a:xfrm>
            <a:off x="1136822" y="1421758"/>
            <a:ext cx="10731151" cy="156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100" b="0">
                <a:solidFill>
                  <a:srgbClr val="5E5E5E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 smtClean="0"/>
              <a:t>Understand</a:t>
            </a:r>
            <a:r>
              <a:rPr lang="en-US" dirty="0" smtClean="0"/>
              <a:t>ing how </a:t>
            </a:r>
            <a:r>
              <a:rPr lang="en-US" smtClean="0"/>
              <a:t>often this can happen </a:t>
            </a:r>
            <a:r>
              <a:rPr lang="en-US" dirty="0" smtClean="0"/>
              <a:t>and </a:t>
            </a:r>
            <a:r>
              <a:rPr dirty="0" smtClean="0"/>
              <a:t>how </a:t>
            </a:r>
            <a:r>
              <a:rPr dirty="0"/>
              <a:t>much awareness there is </a:t>
            </a:r>
            <a:r>
              <a:rPr lang="en-US" smtClean="0"/>
              <a:t>about leaving your child unknowingly in the car and </a:t>
            </a:r>
            <a:r>
              <a:rPr smtClean="0"/>
              <a:t>vehicular </a:t>
            </a:r>
            <a:r>
              <a:rPr dirty="0"/>
              <a:t>heatstroke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6"/>
          <p:cNvSpPr txBox="1">
            <a:spLocks noGrp="1"/>
          </p:cNvSpPr>
          <p:nvPr>
            <p:ph type="title"/>
          </p:nvPr>
        </p:nvSpPr>
        <p:spPr>
          <a:xfrm>
            <a:off x="650239" y="102239"/>
            <a:ext cx="11704322" cy="1235005"/>
          </a:xfrm>
          <a:prstGeom prst="rect">
            <a:avLst/>
          </a:prstGeom>
        </p:spPr>
        <p:txBody>
          <a:bodyPr/>
          <a:lstStyle/>
          <a:p>
            <a:pPr algn="ctr" defTabSz="721766">
              <a:defRPr sz="3256" b="1">
                <a:solidFill>
                  <a:srgbClr val="92929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Sources of Information: </a:t>
            </a:r>
          </a:p>
          <a:p>
            <a:pPr algn="ctr" defTabSz="721766">
              <a:defRPr sz="3256" b="1">
                <a:solidFill>
                  <a:srgbClr val="92929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Vehicular Heatstroke versus SIDS</a:t>
            </a:r>
          </a:p>
        </p:txBody>
      </p:sp>
      <p:sp>
        <p:nvSpPr>
          <p:cNvPr id="199" name="TextBox 8"/>
          <p:cNvSpPr txBox="1"/>
          <p:nvPr/>
        </p:nvSpPr>
        <p:spPr>
          <a:xfrm>
            <a:off x="2359800" y="7353650"/>
            <a:ext cx="9543205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1800"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* Among parents with a child 3 years or younger</a:t>
            </a:r>
          </a:p>
        </p:txBody>
      </p:sp>
      <p:sp>
        <p:nvSpPr>
          <p:cNvPr id="200" name="Who has talked to you about this?"/>
          <p:cNvSpPr txBox="1"/>
          <p:nvPr/>
        </p:nvSpPr>
        <p:spPr>
          <a:xfrm>
            <a:off x="4463390" y="1150043"/>
            <a:ext cx="3793428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lnSpc>
                <a:spcPct val="115000"/>
              </a:lnSpc>
              <a:spcBef>
                <a:spcPts val="1400"/>
              </a:spcBef>
              <a:defRPr sz="1800"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Who has talked to you about this?</a:t>
            </a:r>
          </a:p>
        </p:txBody>
      </p:sp>
      <p:sp>
        <p:nvSpPr>
          <p:cNvPr id="202" name="The main source of information for bag in the back habit are media, website blogger, or a friend.…"/>
          <p:cNvSpPr txBox="1"/>
          <p:nvPr/>
        </p:nvSpPr>
        <p:spPr>
          <a:xfrm>
            <a:off x="1" y="7830815"/>
            <a:ext cx="12838175" cy="1485533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lvl="1" indent="0">
              <a:defRPr sz="2200" b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The main source of information for bag in the back habit are media, website blogger, or a friend. </a:t>
            </a:r>
          </a:p>
          <a:p>
            <a:pPr lvl="1" indent="0">
              <a:defRPr sz="2200" b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dirty="0" smtClean="0"/>
              <a:t>	</a:t>
            </a:r>
            <a:r>
              <a:rPr dirty="0" smtClean="0"/>
              <a:t>Only </a:t>
            </a:r>
            <a:r>
              <a:rPr dirty="0"/>
              <a:t>5% of parents got the bag in the back message from their pediatrician/doctor. This is a critical discrepancy given that pediatricians are the most trusted source of information on health and parenting (M. Bailey, 2008).</a:t>
            </a:r>
          </a:p>
        </p:txBody>
      </p:sp>
      <p:graphicFrame>
        <p:nvGraphicFramePr>
          <p:cNvPr id="203" name="2D Bar Chart"/>
          <p:cNvGraphicFramePr/>
          <p:nvPr/>
        </p:nvGraphicFramePr>
        <p:xfrm>
          <a:off x="465068" y="1651977"/>
          <a:ext cx="12074664" cy="578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68945" y="6064574"/>
            <a:ext cx="378561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SIDS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7E79"/>
                </a:solidFill>
              </a:rPr>
              <a:t>Vehicular Heatstroke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7E79"/>
              </a:solidFill>
              <a:effectLst/>
              <a:uFillTx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6"/>
          <p:cNvSpPr txBox="1">
            <a:spLocks noGrp="1"/>
          </p:cNvSpPr>
          <p:nvPr>
            <p:ph type="title"/>
          </p:nvPr>
        </p:nvSpPr>
        <p:spPr>
          <a:xfrm>
            <a:off x="-1" y="-102729"/>
            <a:ext cx="13004801" cy="123500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80808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Differences in Awareness</a:t>
            </a:r>
          </a:p>
        </p:txBody>
      </p:sp>
      <p:graphicFrame>
        <p:nvGraphicFramePr>
          <p:cNvPr id="186" name="Content Placeholder 10"/>
          <p:cNvGraphicFramePr/>
          <p:nvPr/>
        </p:nvGraphicFramePr>
        <p:xfrm>
          <a:off x="7183278" y="4865794"/>
          <a:ext cx="5760854" cy="341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7" name="Content Placeholder 10"/>
          <p:cNvGraphicFramePr/>
          <p:nvPr/>
        </p:nvGraphicFramePr>
        <p:xfrm>
          <a:off x="912427" y="4934783"/>
          <a:ext cx="5691864" cy="327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8" name="TextBox 11"/>
          <p:cNvSpPr txBox="1"/>
          <p:nvPr/>
        </p:nvSpPr>
        <p:spPr>
          <a:xfrm>
            <a:off x="487679" y="9047372"/>
            <a:ext cx="12029442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1800"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* Among parents with a child 3 years or younger</a:t>
            </a:r>
          </a:p>
        </p:txBody>
      </p:sp>
      <p:pic>
        <p:nvPicPr>
          <p:cNvPr id="189" name="6.png" descr="6.png"/>
          <p:cNvPicPr>
            <a:picLocks noChangeAspect="1"/>
          </p:cNvPicPr>
          <p:nvPr/>
        </p:nvPicPr>
        <p:blipFill>
          <a:blip r:embed="rId5">
            <a:extLst/>
          </a:blip>
          <a:srcRect t="33229" b="5517"/>
          <a:stretch>
            <a:fillRect/>
          </a:stretch>
        </p:blipFill>
        <p:spPr>
          <a:xfrm>
            <a:off x="8791896" y="1301776"/>
            <a:ext cx="2042638" cy="187593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Bag in Back Habit…"/>
          <p:cNvSpPr txBox="1"/>
          <p:nvPr/>
        </p:nvSpPr>
        <p:spPr>
          <a:xfrm>
            <a:off x="6671091" y="3078533"/>
            <a:ext cx="5886966" cy="138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Bag in Back Habit </a:t>
            </a:r>
          </a:p>
          <a:p>
            <a:pPr defTabSz="650240">
              <a:defRPr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reduce leaving your child unknowingly in the car and vehicular heatstroke</a:t>
            </a:r>
          </a:p>
        </p:txBody>
      </p:sp>
      <p:pic>
        <p:nvPicPr>
          <p:cNvPr id="191" name="7.png" descr="7.png"/>
          <p:cNvPicPr>
            <a:picLocks noChangeAspect="1"/>
          </p:cNvPicPr>
          <p:nvPr/>
        </p:nvPicPr>
        <p:blipFill>
          <a:blip r:embed="rId6">
            <a:extLst/>
          </a:blip>
          <a:srcRect t="44943" b="6285"/>
          <a:stretch>
            <a:fillRect/>
          </a:stretch>
        </p:blipFill>
        <p:spPr>
          <a:xfrm>
            <a:off x="2633807" y="1454176"/>
            <a:ext cx="2148912" cy="157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ectangle" descr="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9344" y="4654775"/>
            <a:ext cx="6339840" cy="3905254"/>
          </a:xfrm>
          <a:prstGeom prst="rect">
            <a:avLst/>
          </a:prstGeom>
        </p:spPr>
      </p:pic>
      <p:pic>
        <p:nvPicPr>
          <p:cNvPr id="194" name="Rectangle" descr="Rectangl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19852" y="4654775"/>
            <a:ext cx="6384948" cy="3905254"/>
          </a:xfrm>
          <a:prstGeom prst="rect">
            <a:avLst/>
          </a:prstGeom>
        </p:spPr>
      </p:pic>
      <p:sp>
        <p:nvSpPr>
          <p:cNvPr id="196" name="Back is Best a Sleep Habit…"/>
          <p:cNvSpPr txBox="1"/>
          <p:nvPr/>
        </p:nvSpPr>
        <p:spPr>
          <a:xfrm>
            <a:off x="603952" y="3199183"/>
            <a:ext cx="5341565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Back is Best a Sleep Habit </a:t>
            </a:r>
          </a:p>
          <a:p>
            <a:pPr defTabSz="1300480">
              <a:defRPr b="0">
                <a:solidFill>
                  <a:srgbClr val="53535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 reduce SIDS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578</Words>
  <Application>Microsoft Macintosh PowerPoint</Application>
  <PresentationFormat>Custom</PresentationFormat>
  <Paragraphs>77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Avenir Next</vt:lpstr>
      <vt:lpstr>Calibri</vt:lpstr>
      <vt:lpstr>Calibri Light</vt:lpstr>
      <vt:lpstr>Comic Sans MS</vt:lpstr>
      <vt:lpstr>Helvetica Light</vt:lpstr>
      <vt:lpstr>Helvetica Neue</vt:lpstr>
      <vt:lpstr>Helvetica Neue Light</vt:lpstr>
      <vt:lpstr>Helvetica Neue Medium</vt:lpstr>
      <vt:lpstr>Helvetica Neue Thin</vt:lpstr>
      <vt:lpstr>Arial</vt:lpstr>
      <vt:lpstr>White</vt:lpstr>
      <vt:lpstr>TPP Pediatrician Meeting</vt:lpstr>
      <vt:lpstr>PowerPoint Presentation</vt:lpstr>
      <vt:lpstr>Bag in the Back a Habit that Save Lives </vt:lpstr>
      <vt:lpstr>What does the Bag in the Back Habit teach you ? </vt:lpstr>
      <vt:lpstr>What is Considered an Essential Personal Item? </vt:lpstr>
      <vt:lpstr>Who Should Adopt This Habit?</vt:lpstr>
      <vt:lpstr>Baseline Survey</vt:lpstr>
      <vt:lpstr>Sources of Information:  Vehicular Heatstroke versus SIDS</vt:lpstr>
      <vt:lpstr>Differences in Awareness</vt:lpstr>
      <vt:lpstr>Conclusions 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TPP Pediatrician Meeting</dc:title>
  <cp:lastModifiedBy>Karen Osorio</cp:lastModifiedBy>
  <cp:revision>7</cp:revision>
  <dcterms:modified xsi:type="dcterms:W3CDTF">2018-04-25T22:01:06Z</dcterms:modified>
</cp:coreProperties>
</file>